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450" r:id="rId2"/>
    <p:sldId id="365" r:id="rId3"/>
    <p:sldId id="367" r:id="rId4"/>
    <p:sldId id="368" r:id="rId5"/>
    <p:sldId id="369" r:id="rId6"/>
    <p:sldId id="451" r:id="rId7"/>
    <p:sldId id="452" r:id="rId8"/>
    <p:sldId id="453" r:id="rId9"/>
    <p:sldId id="454" r:id="rId10"/>
    <p:sldId id="455" r:id="rId11"/>
    <p:sldId id="456" r:id="rId12"/>
    <p:sldId id="457" r:id="rId13"/>
    <p:sldId id="458" r:id="rId14"/>
    <p:sldId id="459" r:id="rId15"/>
    <p:sldId id="460" r:id="rId16"/>
    <p:sldId id="461" r:id="rId17"/>
    <p:sldId id="462" r:id="rId18"/>
    <p:sldId id="463" r:id="rId19"/>
    <p:sldId id="464" r:id="rId20"/>
    <p:sldId id="465" r:id="rId21"/>
    <p:sldId id="466" r:id="rId22"/>
    <p:sldId id="386" r:id="rId23"/>
    <p:sldId id="432" r:id="rId24"/>
    <p:sldId id="387" r:id="rId25"/>
    <p:sldId id="394" r:id="rId26"/>
    <p:sldId id="395" r:id="rId27"/>
    <p:sldId id="388" r:id="rId28"/>
    <p:sldId id="396" r:id="rId29"/>
    <p:sldId id="397" r:id="rId3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83983B-4FB2-F1A0-486B-75810563B6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5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D7E0173-49C3-D920-257B-C89700356B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3</a:t>
            </a:r>
          </a:p>
        </p:txBody>
      </p:sp>
    </p:spTree>
    <p:extLst>
      <p:ext uri="{BB962C8B-B14F-4D97-AF65-F5344CB8AC3E}">
        <p14:creationId xmlns:p14="http://schemas.microsoft.com/office/powerpoint/2010/main" val="2859136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8A8C53-AAC2-2203-4E03-2EC392251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C9C81EB7-7071-688A-39BF-6B8941D5C4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0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E4D4DA8-B53C-B10D-2DC5-B9CDED701C76}"/>
              </a:ext>
            </a:extLst>
          </p:cNvPr>
          <p:cNvSpPr/>
          <p:nvPr/>
        </p:nvSpPr>
        <p:spPr>
          <a:xfrm>
            <a:off x="2915478" y="243376"/>
            <a:ext cx="1118795" cy="344244"/>
          </a:xfrm>
          <a:prstGeom prst="accentCallout2">
            <a:avLst>
              <a:gd name="adj1" fmla="val 58088"/>
              <a:gd name="adj2" fmla="val 104474"/>
              <a:gd name="adj3" fmla="val 60090"/>
              <a:gd name="adj4" fmla="val 119406"/>
              <a:gd name="adj5" fmla="val 361819"/>
              <a:gd name="adj6" fmla="val 28293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AC786205-95AE-3B92-0EA3-19ABD78ADF99}"/>
              </a:ext>
            </a:extLst>
          </p:cNvPr>
          <p:cNvSpPr/>
          <p:nvPr/>
        </p:nvSpPr>
        <p:spPr>
          <a:xfrm>
            <a:off x="7855124" y="415498"/>
            <a:ext cx="968031" cy="612648"/>
          </a:xfrm>
          <a:prstGeom prst="wedgeEllipseCallout">
            <a:avLst>
              <a:gd name="adj1" fmla="val -140583"/>
              <a:gd name="adj2" fmla="val 199483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 err="1"/>
              <a:t>GND</a:t>
            </a:r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1923114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5E25AD-E1D0-D9D7-9745-3052313AB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E089BB3F-7ECC-29F8-92A1-3FCF38894A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0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7D82708-3198-6029-963A-F6F455F6E722}"/>
              </a:ext>
            </a:extLst>
          </p:cNvPr>
          <p:cNvSpPr/>
          <p:nvPr/>
        </p:nvSpPr>
        <p:spPr>
          <a:xfrm>
            <a:off x="66216" y="101587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0180"/>
              <a:gd name="adj4" fmla="val 118202"/>
              <a:gd name="adj5" fmla="val 796022"/>
              <a:gd name="adj6" fmla="val 31951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1421482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919B4C-D30A-09F1-FA28-FA08AC1F0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96C33323-8F70-5A61-A475-C717495B5A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0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AB5EF11-042F-261E-BFAD-8E261E7F337E}"/>
              </a:ext>
            </a:extLst>
          </p:cNvPr>
          <p:cNvSpPr/>
          <p:nvPr/>
        </p:nvSpPr>
        <p:spPr>
          <a:xfrm>
            <a:off x="0" y="843756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20730"/>
              <a:gd name="adj5" fmla="val 520236"/>
              <a:gd name="adj6" fmla="val 26747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1733453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BB3EAD-E907-4AC7-CBF4-E0BB2E86A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AAEB4FB4-C9D0-90F6-0CE1-9E1D26C1EA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0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5CE745B-05C5-E01F-7079-71EA303EEC25}"/>
              </a:ext>
            </a:extLst>
          </p:cNvPr>
          <p:cNvSpPr/>
          <p:nvPr/>
        </p:nvSpPr>
        <p:spPr>
          <a:xfrm>
            <a:off x="1444677" y="6311813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4703"/>
              <a:gd name="adj4" fmla="val 119044"/>
              <a:gd name="adj5" fmla="val -395444"/>
              <a:gd name="adj6" fmla="val 32502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FAD7CD92-682B-7AF0-8B47-3E1A5A1E4535}"/>
              </a:ext>
            </a:extLst>
          </p:cNvPr>
          <p:cNvSpPr/>
          <p:nvPr/>
        </p:nvSpPr>
        <p:spPr>
          <a:xfrm>
            <a:off x="8504692" y="974015"/>
            <a:ext cx="914400" cy="612648"/>
          </a:xfrm>
          <a:prstGeom prst="wedgeEllipseCallout">
            <a:avLst>
              <a:gd name="adj1" fmla="val -333530"/>
              <a:gd name="adj2" fmla="val 78296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D3</a:t>
            </a:r>
          </a:p>
        </p:txBody>
      </p:sp>
    </p:spTree>
    <p:extLst>
      <p:ext uri="{BB962C8B-B14F-4D97-AF65-F5344CB8AC3E}">
        <p14:creationId xmlns:p14="http://schemas.microsoft.com/office/powerpoint/2010/main" val="520714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3414B6-26E3-DE75-3D85-8C8B79EA6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24E80F37-85CD-E1D5-71FD-C3E862C30C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2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FD013CE-CA2B-688B-EBAD-7DD98FED21B2}"/>
              </a:ext>
            </a:extLst>
          </p:cNvPr>
          <p:cNvSpPr/>
          <p:nvPr/>
        </p:nvSpPr>
        <p:spPr>
          <a:xfrm>
            <a:off x="81539" y="84375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20730"/>
              <a:gd name="adj5" fmla="val 468287"/>
              <a:gd name="adj6" fmla="val 29483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708889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0BC644-5082-E3F1-6079-413C92127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9BC7D135-8E32-C3EE-829A-4454535E0E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7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BE5C8FD-D6D1-EFD7-B11C-3BDA4CEF349B}"/>
              </a:ext>
            </a:extLst>
          </p:cNvPr>
          <p:cNvSpPr/>
          <p:nvPr/>
        </p:nvSpPr>
        <p:spPr>
          <a:xfrm>
            <a:off x="145834" y="830997"/>
            <a:ext cx="107734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19686"/>
              <a:gd name="adj5" fmla="val 833386"/>
              <a:gd name="adj6" fmla="val 22901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30218090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9BB43B-4BF7-BDC4-1354-E31BC16E3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878ECCB5-0271-A091-9680-5BD7CE7DD2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600" y="1188000"/>
            <a:ext cx="10245149" cy="5180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EFCBB39-9F4A-2E82-967D-D26AF780D7C4}"/>
              </a:ext>
            </a:extLst>
          </p:cNvPr>
          <p:cNvSpPr/>
          <p:nvPr/>
        </p:nvSpPr>
        <p:spPr>
          <a:xfrm>
            <a:off x="0" y="744494"/>
            <a:ext cx="1432343" cy="344244"/>
          </a:xfrm>
          <a:prstGeom prst="accentCallout2">
            <a:avLst>
              <a:gd name="adj1" fmla="val 48601"/>
              <a:gd name="adj2" fmla="val 106961"/>
              <a:gd name="adj3" fmla="val 50953"/>
              <a:gd name="adj4" fmla="val 112953"/>
              <a:gd name="adj5" fmla="val 524082"/>
              <a:gd name="adj6" fmla="val 18613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806427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52E1D5-6126-2D92-76F9-55EA29FE2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E711B528-92F2-E167-E75C-97722D6207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627"/>
          <a:stretch/>
        </p:blipFill>
        <p:spPr>
          <a:xfrm>
            <a:off x="975599" y="1188000"/>
            <a:ext cx="10245600" cy="534957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79C6582-69CF-0BC8-0DCA-BE07DD459F34}"/>
              </a:ext>
            </a:extLst>
          </p:cNvPr>
          <p:cNvSpPr/>
          <p:nvPr/>
        </p:nvSpPr>
        <p:spPr>
          <a:xfrm>
            <a:off x="975600" y="636840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40109"/>
              <a:gd name="adj5" fmla="val -272692"/>
              <a:gd name="adj6" fmla="val 25822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F38ECCE9-2CBE-0B2C-AE88-256523C0E2FD}"/>
              </a:ext>
            </a:extLst>
          </p:cNvPr>
          <p:cNvSpPr/>
          <p:nvPr/>
        </p:nvSpPr>
        <p:spPr>
          <a:xfrm>
            <a:off x="7707982" y="703175"/>
            <a:ext cx="914400" cy="612648"/>
          </a:xfrm>
          <a:prstGeom prst="wedgeEllipseCallout">
            <a:avLst>
              <a:gd name="adj1" fmla="val -287630"/>
              <a:gd name="adj2" fmla="val 809744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2230525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A06B8F-477D-244D-2036-5666AF805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pic>
        <p:nvPicPr>
          <p:cNvPr id="3" name="Imagen 2" descr="Imagen que contiene circuito, reloj&#10;&#10;Descripción generada automáticamente">
            <a:extLst>
              <a:ext uri="{FF2B5EF4-FFF2-40B4-BE49-F238E27FC236}">
                <a16:creationId xmlns:a16="http://schemas.microsoft.com/office/drawing/2014/main" id="{A12E0AF2-9747-C26B-9AC2-7DB84AF306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627"/>
          <a:stretch/>
        </p:blipFill>
        <p:spPr>
          <a:xfrm>
            <a:off x="975600" y="1188000"/>
            <a:ext cx="10245649" cy="534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2326D019-F49F-22D0-B8AD-E3D95473E067}"/>
              </a:ext>
            </a:extLst>
          </p:cNvPr>
          <p:cNvSpPr/>
          <p:nvPr/>
        </p:nvSpPr>
        <p:spPr>
          <a:xfrm>
            <a:off x="63580" y="837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18143"/>
              <a:gd name="adj5" fmla="val 475906"/>
              <a:gd name="adj6" fmla="val 19357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561507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C43A9E-EF67-F083-1D00-F0B837823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12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E8A6E807-1F09-BCDA-ACC9-45C0F7EBB2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627"/>
          <a:stretch/>
        </p:blipFill>
        <p:spPr>
          <a:xfrm>
            <a:off x="975600" y="1188000"/>
            <a:ext cx="10245651" cy="534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D118D5D-FA46-EB2E-4CF5-FF523150DBEF}"/>
              </a:ext>
            </a:extLst>
          </p:cNvPr>
          <p:cNvSpPr/>
          <p:nvPr/>
        </p:nvSpPr>
        <p:spPr>
          <a:xfrm>
            <a:off x="4110087" y="489600"/>
            <a:ext cx="1493380" cy="344244"/>
          </a:xfrm>
          <a:prstGeom prst="accentCallout2">
            <a:avLst>
              <a:gd name="adj1" fmla="val 40386"/>
              <a:gd name="adj2" fmla="val -2243"/>
              <a:gd name="adj3" fmla="val 42738"/>
              <a:gd name="adj4" fmla="val -8637"/>
              <a:gd name="adj5" fmla="val 1074495"/>
              <a:gd name="adj6" fmla="val -17439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Foquito LED</a:t>
            </a:r>
          </a:p>
        </p:txBody>
      </p:sp>
    </p:spTree>
    <p:extLst>
      <p:ext uri="{BB962C8B-B14F-4D97-AF65-F5344CB8AC3E}">
        <p14:creationId xmlns:p14="http://schemas.microsoft.com/office/powerpoint/2010/main" val="258018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5770255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535D1-C8E3-06CD-C2D9-F94A20419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13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2CD854FC-1C0B-8193-6330-DEB6AAF37F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627"/>
          <a:stretch/>
        </p:blipFill>
        <p:spPr>
          <a:xfrm>
            <a:off x="975600" y="1188000"/>
            <a:ext cx="10245653" cy="534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2EBC827F-0884-BCB3-5C32-52E9C7886774}"/>
              </a:ext>
            </a:extLst>
          </p:cNvPr>
          <p:cNvSpPr/>
          <p:nvPr/>
        </p:nvSpPr>
        <p:spPr>
          <a:xfrm>
            <a:off x="4172687" y="486753"/>
            <a:ext cx="1432343" cy="344244"/>
          </a:xfrm>
          <a:prstGeom prst="accentCallout2">
            <a:avLst>
              <a:gd name="adj1" fmla="val 59555"/>
              <a:gd name="adj2" fmla="val -3606"/>
              <a:gd name="adj3" fmla="val 61985"/>
              <a:gd name="adj4" fmla="val -15356"/>
              <a:gd name="adj5" fmla="val 531573"/>
              <a:gd name="adj6" fmla="val -18224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26116694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105716-E97B-882F-5DCD-34E465303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14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95F6BF8B-4890-2F53-5F73-B1691260CB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9478"/>
          <a:stretch/>
        </p:blipFill>
        <p:spPr>
          <a:xfrm>
            <a:off x="1643063" y="1198800"/>
            <a:ext cx="9578137" cy="524913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FFB4B7A-F719-AC52-86C0-409D2B8E85E9}"/>
              </a:ext>
            </a:extLst>
          </p:cNvPr>
          <p:cNvSpPr/>
          <p:nvPr/>
        </p:nvSpPr>
        <p:spPr>
          <a:xfrm>
            <a:off x="223836" y="548463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0515"/>
              <a:gd name="adj4" fmla="val 146199"/>
              <a:gd name="adj5" fmla="val -88562"/>
              <a:gd name="adj6" fmla="val 27059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92B3A2B4-BCAE-2E46-D47F-DDD678236EDC}"/>
              </a:ext>
            </a:extLst>
          </p:cNvPr>
          <p:cNvSpPr/>
          <p:nvPr/>
        </p:nvSpPr>
        <p:spPr>
          <a:xfrm>
            <a:off x="8742131" y="708575"/>
            <a:ext cx="914400" cy="612648"/>
          </a:xfrm>
          <a:prstGeom prst="wedgeEllipseCallout">
            <a:avLst>
              <a:gd name="adj1" fmla="val -129987"/>
              <a:gd name="adj2" fmla="val 83162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D12</a:t>
            </a:r>
          </a:p>
        </p:txBody>
      </p:sp>
    </p:spTree>
    <p:extLst>
      <p:ext uri="{BB962C8B-B14F-4D97-AF65-F5344CB8AC3E}">
        <p14:creationId xmlns:p14="http://schemas.microsoft.com/office/powerpoint/2010/main" val="38894413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Arduino IDE, para abrir el programa. </a:t>
            </a:r>
          </a:p>
          <a:p>
            <a:endParaRPr lang="es-MX" dirty="0"/>
          </a:p>
        </p:txBody>
      </p:sp>
      <p:pic>
        <p:nvPicPr>
          <p:cNvPr id="5" name="Imagen 4" descr="Imagen que contiene señal, dibujo&#10;&#10;Descripción generada automáticamente">
            <a:extLst>
              <a:ext uri="{FF2B5EF4-FFF2-40B4-BE49-F238E27FC236}">
                <a16:creationId xmlns:a16="http://schemas.microsoft.com/office/drawing/2014/main" id="{ACE9267A-67D1-18AC-F580-93C700F0D74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4222" y="2460210"/>
            <a:ext cx="2623556" cy="193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3448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Escribir arriba del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D77D98A-B64F-1EB6-AC18-826D0E83D8B9}"/>
              </a:ext>
            </a:extLst>
          </p:cNvPr>
          <p:cNvSpPr txBox="1"/>
          <p:nvPr/>
        </p:nvSpPr>
        <p:spPr>
          <a:xfrm>
            <a:off x="626253" y="2623085"/>
            <a:ext cx="10939493" cy="2061532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/>
          <a:p>
            <a:r>
              <a:rPr lang="es-MX" sz="2400" dirty="0" err="1"/>
              <a:t>int</a:t>
            </a:r>
            <a:r>
              <a:rPr lang="es-MX" sz="2400" dirty="0"/>
              <a:t> boton1 = 2;				// creamos una variable para el </a:t>
            </a:r>
            <a:r>
              <a:rPr lang="es-MX" sz="2400" dirty="0" err="1"/>
              <a:t>boton</a:t>
            </a:r>
            <a:r>
              <a:rPr lang="es-MX" sz="2400" dirty="0"/>
              <a:t> 1</a:t>
            </a:r>
          </a:p>
          <a:p>
            <a:r>
              <a:rPr lang="es-MX" sz="2400" dirty="0" err="1"/>
              <a:t>int</a:t>
            </a:r>
            <a:r>
              <a:rPr lang="es-MX" sz="2400" dirty="0"/>
              <a:t> boton2 = 3;				// creamos una variable para el </a:t>
            </a:r>
            <a:r>
              <a:rPr lang="es-MX" sz="2400" dirty="0" err="1"/>
              <a:t>boton</a:t>
            </a:r>
            <a:r>
              <a:rPr lang="es-MX" sz="2400" dirty="0"/>
              <a:t> 2</a:t>
            </a:r>
          </a:p>
          <a:p>
            <a:r>
              <a:rPr lang="es-MX" sz="2400" dirty="0" err="1"/>
              <a:t>int</a:t>
            </a:r>
            <a:r>
              <a:rPr lang="es-MX" sz="2400" dirty="0"/>
              <a:t> led = 12;					// creamos una variable para el led</a:t>
            </a:r>
          </a:p>
          <a:p>
            <a:r>
              <a:rPr lang="es-MX" sz="2400" dirty="0" err="1"/>
              <a:t>int</a:t>
            </a:r>
            <a:r>
              <a:rPr lang="es-MX" sz="2400" dirty="0"/>
              <a:t> estado_boton1 = LOW;	// creamos una variable para el estado del </a:t>
            </a:r>
            <a:r>
              <a:rPr lang="es-MX" sz="2400" dirty="0" err="1"/>
              <a:t>boton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39489566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Escribir en 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C287C4B-2204-2224-6759-E44375A09CE1}"/>
              </a:ext>
            </a:extLst>
          </p:cNvPr>
          <p:cNvSpPr txBox="1"/>
          <p:nvPr/>
        </p:nvSpPr>
        <p:spPr>
          <a:xfrm>
            <a:off x="626253" y="2258514"/>
            <a:ext cx="10939493" cy="2790674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void</a:t>
            </a:r>
            <a:r>
              <a:rPr lang="es-MX" sz="2400" dirty="0"/>
              <a:t> </a:t>
            </a:r>
            <a:r>
              <a:rPr lang="es-MX" sz="2400" dirty="0" err="1"/>
              <a:t>setup</a:t>
            </a:r>
            <a:r>
              <a:rPr lang="es-MX" sz="2400" dirty="0"/>
              <a:t>() {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(boton1, INPUT);              	// declaramos el pin 2 como entrada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(boton2, INPUT);              	// declaramos el pin 3 como entrada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(led, OUTPUT);                 	// declaramos el pin 12 como salida</a:t>
            </a:r>
          </a:p>
          <a:p>
            <a:r>
              <a:rPr lang="es-MX" sz="2400" dirty="0"/>
              <a:t>  </a:t>
            </a:r>
          </a:p>
          <a:p>
            <a:r>
              <a:rPr lang="es-MX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933652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330506"/>
            <a:ext cx="11112000" cy="5987493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Escribir en el “</a:t>
            </a:r>
            <a:r>
              <a:rPr lang="es-MX" sz="2400" dirty="0" err="1"/>
              <a:t>loop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892741C-029A-20B0-D1AB-652C70CDCDFB}"/>
              </a:ext>
            </a:extLst>
          </p:cNvPr>
          <p:cNvSpPr txBox="1"/>
          <p:nvPr/>
        </p:nvSpPr>
        <p:spPr>
          <a:xfrm>
            <a:off x="626253" y="1120175"/>
            <a:ext cx="10939493" cy="4617650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r>
              <a:rPr lang="es-MX" sz="2000" dirty="0" err="1"/>
              <a:t>void</a:t>
            </a:r>
            <a:r>
              <a:rPr lang="es-MX" sz="2000" dirty="0"/>
              <a:t> </a:t>
            </a:r>
            <a:r>
              <a:rPr lang="es-MX" sz="2000" dirty="0" err="1"/>
              <a:t>loop</a:t>
            </a:r>
            <a:r>
              <a:rPr lang="es-MX" sz="2000" dirty="0"/>
              <a:t>() {</a:t>
            </a:r>
          </a:p>
          <a:p>
            <a:r>
              <a:rPr lang="es-MX" sz="2000" dirty="0"/>
              <a:t>  estado_boton1 = </a:t>
            </a:r>
            <a:r>
              <a:rPr lang="es-MX" sz="2000" dirty="0" err="1"/>
              <a:t>digitalRead</a:t>
            </a:r>
            <a:r>
              <a:rPr lang="es-MX" sz="2000" dirty="0"/>
              <a:t>(boton1); 		// guardamos la lectura del boton1</a:t>
            </a:r>
          </a:p>
          <a:p>
            <a:r>
              <a:rPr lang="es-MX" sz="2000" dirty="0"/>
              <a:t>  </a:t>
            </a:r>
            <a:r>
              <a:rPr lang="es-MX" sz="2000" dirty="0" err="1"/>
              <a:t>while</a:t>
            </a:r>
            <a:r>
              <a:rPr lang="es-MX" sz="2000" dirty="0"/>
              <a:t>(estado_boton1 == HIGH){ 			// se ejecutará mientras la variable esté en HIGH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digitalWrite</a:t>
            </a:r>
            <a:r>
              <a:rPr lang="es-MX" sz="2000" dirty="0"/>
              <a:t>(led, HIGH);               		// encendemos el led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delay</a:t>
            </a:r>
            <a:r>
              <a:rPr lang="es-MX" sz="2000" dirty="0"/>
              <a:t>(500);                                     		// esperamos 0.5 segundos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digitalWrite</a:t>
            </a:r>
            <a:r>
              <a:rPr lang="es-MX" sz="2000" dirty="0"/>
              <a:t>(led, LOW);                	 	// apagamos el led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delay</a:t>
            </a:r>
            <a:r>
              <a:rPr lang="es-MX" sz="2000" dirty="0"/>
              <a:t>(500);                         				// esperamos 0.5 segundos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if</a:t>
            </a:r>
            <a:r>
              <a:rPr lang="es-MX" sz="2000" dirty="0"/>
              <a:t>(</a:t>
            </a:r>
            <a:r>
              <a:rPr lang="es-MX" sz="2000" dirty="0" err="1"/>
              <a:t>digitalRead</a:t>
            </a:r>
            <a:r>
              <a:rPr lang="es-MX" sz="2000" dirty="0"/>
              <a:t>(boton2) == HIGH){   		// si el boton2 está presionado</a:t>
            </a:r>
          </a:p>
          <a:p>
            <a:r>
              <a:rPr lang="es-MX" sz="2000" dirty="0"/>
              <a:t>      estado_boton1 = LOW;             		 	// guardamos un LOW en la variable</a:t>
            </a:r>
          </a:p>
          <a:p>
            <a:r>
              <a:rPr lang="es-MX" sz="2000" dirty="0"/>
              <a:t>    }</a:t>
            </a:r>
          </a:p>
          <a:p>
            <a:r>
              <a:rPr lang="es-MX" sz="2000" dirty="0"/>
              <a:t>  }</a:t>
            </a:r>
          </a:p>
          <a:p>
            <a:r>
              <a:rPr lang="es-MX" sz="2000" dirty="0"/>
              <a:t>  </a:t>
            </a:r>
            <a:r>
              <a:rPr lang="es-MX" sz="2000" dirty="0" err="1"/>
              <a:t>digitalWrite</a:t>
            </a:r>
            <a:r>
              <a:rPr lang="es-MX" sz="2000" dirty="0"/>
              <a:t>(led, LOW);             		  	// apagamos el led</a:t>
            </a:r>
          </a:p>
          <a:p>
            <a:r>
              <a:rPr lang="es-MX" sz="2000" dirty="0"/>
              <a:t>  </a:t>
            </a:r>
          </a:p>
          <a:p>
            <a:r>
              <a:rPr lang="es-MX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337958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Guardar </a:t>
            </a:r>
            <a:r>
              <a:rPr lang="es-MX" dirty="0"/>
              <a:t>y asignar un nombre al archivo.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73DEACCF-7D24-94BE-CC61-45F2B69DB79B}"/>
              </a:ext>
            </a:extLst>
          </p:cNvPr>
          <p:cNvGrpSpPr/>
          <p:nvPr/>
        </p:nvGrpSpPr>
        <p:grpSpPr>
          <a:xfrm>
            <a:off x="3071052" y="2589974"/>
            <a:ext cx="6049895" cy="3083149"/>
            <a:chOff x="1948806" y="2336586"/>
            <a:chExt cx="6049895" cy="3083149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82FDF6A1-CE87-5949-637F-EA4A3BCFA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4"/>
            <a:stretch/>
          </p:blipFill>
          <p:spPr>
            <a:xfrm>
              <a:off x="4569973" y="2336586"/>
              <a:ext cx="3428728" cy="308314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7" name="Globo: línea doblada con barra de énfasis 6">
              <a:extLst>
                <a:ext uri="{FF2B5EF4-FFF2-40B4-BE49-F238E27FC236}">
                  <a16:creationId xmlns:a16="http://schemas.microsoft.com/office/drawing/2014/main" id="{6BDE299E-6DC4-5AD8-393E-AC0BDF7D4C36}"/>
                </a:ext>
              </a:extLst>
            </p:cNvPr>
            <p:cNvSpPr/>
            <p:nvPr/>
          </p:nvSpPr>
          <p:spPr>
            <a:xfrm>
              <a:off x="1948806" y="3295332"/>
              <a:ext cx="1118795" cy="582828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04191"/>
                <a:gd name="adj6" fmla="val 230201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Guardar como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11558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8385726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7"/>
            </a:pPr>
            <a:r>
              <a:rPr lang="es-MX" dirty="0"/>
              <a:t>S</a:t>
            </a:r>
            <a:r>
              <a:rPr lang="es-MX" sz="2400" dirty="0"/>
              <a:t>eleccionar la placa con la que se está trabajando y el puerto al que está conectada en la pestaña de “Herramientas”.</a:t>
            </a:r>
          </a:p>
          <a:p>
            <a:endParaRPr lang="es-MX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39D10306-B54D-7729-B879-2A8DA1374007}"/>
              </a:ext>
            </a:extLst>
          </p:cNvPr>
          <p:cNvGrpSpPr/>
          <p:nvPr/>
        </p:nvGrpSpPr>
        <p:grpSpPr>
          <a:xfrm>
            <a:off x="1381836" y="2361833"/>
            <a:ext cx="9428327" cy="3600000"/>
            <a:chOff x="1669252" y="1590652"/>
            <a:chExt cx="9428327" cy="3600000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C2CF8F99-2536-5A5B-5FA0-7A2521B08455}"/>
                </a:ext>
              </a:extLst>
            </p:cNvPr>
            <p:cNvGrpSpPr/>
            <p:nvPr/>
          </p:nvGrpSpPr>
          <p:grpSpPr>
            <a:xfrm>
              <a:off x="3399592" y="1590652"/>
              <a:ext cx="6438471" cy="3600000"/>
              <a:chOff x="3785182" y="1782457"/>
              <a:chExt cx="6438471" cy="3600000"/>
            </a:xfrm>
          </p:grpSpPr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8EB7A0E5-1EC0-5A13-B05E-F03CAE2C8D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6011" t="18795" r="28949" b="39726"/>
              <a:stretch/>
            </p:blipFill>
            <p:spPr>
              <a:xfrm>
                <a:off x="3785182" y="1782457"/>
                <a:ext cx="4865872" cy="3600000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16C47A72-C571-3605-3F0E-3A2E813F4B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0148" t="45944" r="18909" b="43775"/>
              <a:stretch/>
            </p:blipFill>
            <p:spPr>
              <a:xfrm>
                <a:off x="8651054" y="4152275"/>
                <a:ext cx="1572599" cy="923361"/>
              </a:xfrm>
              <a:prstGeom prst="rect">
                <a:avLst/>
              </a:prstGeom>
            </p:spPr>
          </p:pic>
        </p:grpSp>
        <p:sp>
          <p:nvSpPr>
            <p:cNvPr id="10" name="Globo: línea doblada con barra de énfasis 9">
              <a:extLst>
                <a:ext uri="{FF2B5EF4-FFF2-40B4-BE49-F238E27FC236}">
                  <a16:creationId xmlns:a16="http://schemas.microsoft.com/office/drawing/2014/main" id="{039F5F40-E917-C79C-7682-0FF8A13A4E69}"/>
                </a:ext>
              </a:extLst>
            </p:cNvPr>
            <p:cNvSpPr/>
            <p:nvPr/>
          </p:nvSpPr>
          <p:spPr>
            <a:xfrm>
              <a:off x="1669252" y="3012859"/>
              <a:ext cx="1443604" cy="416141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90942"/>
                <a:gd name="adj6" fmla="val 24746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Placa</a:t>
              </a:r>
            </a:p>
          </p:txBody>
        </p:sp>
        <p:sp>
          <p:nvSpPr>
            <p:cNvPr id="11" name="Globo: línea doblada con barra de énfasis 10">
              <a:extLst>
                <a:ext uri="{FF2B5EF4-FFF2-40B4-BE49-F238E27FC236}">
                  <a16:creationId xmlns:a16="http://schemas.microsoft.com/office/drawing/2014/main" id="{D9E7588F-29B6-C37C-7B12-0A52AC48A3CB}"/>
                </a:ext>
              </a:extLst>
            </p:cNvPr>
            <p:cNvSpPr/>
            <p:nvPr/>
          </p:nvSpPr>
          <p:spPr>
            <a:xfrm>
              <a:off x="9896949" y="4028636"/>
              <a:ext cx="1200630" cy="393514"/>
            </a:xfrm>
            <a:prstGeom prst="accentCallout2">
              <a:avLst>
                <a:gd name="adj1" fmla="val 45384"/>
                <a:gd name="adj2" fmla="val -4505"/>
                <a:gd name="adj3" fmla="val 48122"/>
                <a:gd name="adj4" fmla="val -27805"/>
                <a:gd name="adj5" fmla="val 168361"/>
                <a:gd name="adj6" fmla="val -5334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Puerto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66935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64406"/>
            <a:ext cx="11112000" cy="6053594"/>
          </a:xfrm>
        </p:spPr>
        <p:txBody>
          <a:bodyPr/>
          <a:lstStyle/>
          <a:p>
            <a:pPr marL="457200" indent="-457200">
              <a:buFont typeface="+mj-lt"/>
              <a:buAutoNum type="arabicPeriod" startAt="8"/>
            </a:pPr>
            <a:r>
              <a:rPr lang="es-MX" dirty="0"/>
              <a:t>Dar clic en “subir” y esperar a que aparezca la leyenda de “subido”.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147C1C13-09A2-683A-F131-BC2C8768D0A7}"/>
              </a:ext>
            </a:extLst>
          </p:cNvPr>
          <p:cNvGrpSpPr/>
          <p:nvPr/>
        </p:nvGrpSpPr>
        <p:grpSpPr>
          <a:xfrm>
            <a:off x="193637" y="1058779"/>
            <a:ext cx="11804725" cy="5154225"/>
            <a:chOff x="193637" y="1213015"/>
            <a:chExt cx="11804725" cy="5154225"/>
          </a:xfrm>
        </p:grpSpPr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864771B9-BCEA-8560-8FD7-A1BEC7773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2426731" y="1588857"/>
              <a:ext cx="3173386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F03EC014-FC7C-B85C-9A3F-038043FB2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5912313" y="1588857"/>
              <a:ext cx="3185620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7" name="Globo: línea doblada con barra de énfasis 16">
              <a:extLst>
                <a:ext uri="{FF2B5EF4-FFF2-40B4-BE49-F238E27FC236}">
                  <a16:creationId xmlns:a16="http://schemas.microsoft.com/office/drawing/2014/main" id="{68CA142C-E133-9B63-9C81-025D755519C9}"/>
                </a:ext>
              </a:extLst>
            </p:cNvPr>
            <p:cNvSpPr/>
            <p:nvPr/>
          </p:nvSpPr>
          <p:spPr>
            <a:xfrm>
              <a:off x="193638" y="1213015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0294"/>
                <a:gd name="adj4" fmla="val 117468"/>
                <a:gd name="adj5" fmla="val 69699"/>
                <a:gd name="adj6" fmla="val 142309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Clic en “subir” para cargar programa</a:t>
              </a:r>
            </a:p>
          </p:txBody>
        </p:sp>
        <p:sp>
          <p:nvSpPr>
            <p:cNvPr id="18" name="Globo: línea doblada con barra de énfasis 17">
              <a:extLst>
                <a:ext uri="{FF2B5EF4-FFF2-40B4-BE49-F238E27FC236}">
                  <a16:creationId xmlns:a16="http://schemas.microsoft.com/office/drawing/2014/main" id="{E9931621-99F5-7F4E-072B-13F6F299D7D0}"/>
                </a:ext>
              </a:extLst>
            </p:cNvPr>
            <p:cNvSpPr/>
            <p:nvPr/>
          </p:nvSpPr>
          <p:spPr>
            <a:xfrm>
              <a:off x="9571631" y="2040678"/>
              <a:ext cx="2426731" cy="1731981"/>
            </a:xfrm>
            <a:prstGeom prst="accentCallout2">
              <a:avLst>
                <a:gd name="adj1" fmla="val 50447"/>
                <a:gd name="adj2" fmla="val -7462"/>
                <a:gd name="adj3" fmla="val 51960"/>
                <a:gd name="adj4" fmla="val -34902"/>
                <a:gd name="adj5" fmla="val 147277"/>
                <a:gd name="adj6" fmla="val -13660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Una vez que aparezca “subido”, significa que se cargó el programa correctamente en el Arduino</a:t>
              </a:r>
            </a:p>
          </p:txBody>
        </p:sp>
        <p:sp>
          <p:nvSpPr>
            <p:cNvPr id="19" name="Globo: línea doblada con barra de énfasis 18">
              <a:extLst>
                <a:ext uri="{FF2B5EF4-FFF2-40B4-BE49-F238E27FC236}">
                  <a16:creationId xmlns:a16="http://schemas.microsoft.com/office/drawing/2014/main" id="{002B5D85-7C43-F625-2655-FD1F8FA07A00}"/>
                </a:ext>
              </a:extLst>
            </p:cNvPr>
            <p:cNvSpPr/>
            <p:nvPr/>
          </p:nvSpPr>
          <p:spPr>
            <a:xfrm>
              <a:off x="193637" y="5337998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-62466"/>
                <a:gd name="adj6" fmla="val 26132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Esperar a que la barra de estado se llene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0664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72076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3741544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Encender y apagar un LED intermitentemente al presionar un botón pulsador, y detener el ciclo al presionar otro botón pulsador.</a:t>
            </a:r>
          </a:p>
          <a:p>
            <a:endParaRPr lang="es-MX" dirty="0"/>
          </a:p>
        </p:txBody>
      </p:sp>
      <p:grpSp>
        <p:nvGrpSpPr>
          <p:cNvPr id="43" name="Grupo 42">
            <a:extLst>
              <a:ext uri="{FF2B5EF4-FFF2-40B4-BE49-F238E27FC236}">
                <a16:creationId xmlns:a16="http://schemas.microsoft.com/office/drawing/2014/main" id="{91294DB1-C53A-DA27-FAC2-226EEA33829C}"/>
              </a:ext>
            </a:extLst>
          </p:cNvPr>
          <p:cNvGrpSpPr/>
          <p:nvPr/>
        </p:nvGrpSpPr>
        <p:grpSpPr>
          <a:xfrm>
            <a:off x="4815486" y="1777036"/>
            <a:ext cx="6836514" cy="3303928"/>
            <a:chOff x="499621" y="1696453"/>
            <a:chExt cx="9714766" cy="4694920"/>
          </a:xfrm>
        </p:grpSpPr>
        <p:pic>
          <p:nvPicPr>
            <p:cNvPr id="44" name="Imagen 43">
              <a:extLst>
                <a:ext uri="{FF2B5EF4-FFF2-40B4-BE49-F238E27FC236}">
                  <a16:creationId xmlns:a16="http://schemas.microsoft.com/office/drawing/2014/main" id="{B397A21D-5278-E213-290A-D40DDEE32A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502224" y="3938045"/>
              <a:ext cx="1027096" cy="1135173"/>
            </a:xfrm>
            <a:prstGeom prst="rect">
              <a:avLst/>
            </a:prstGeom>
          </p:spPr>
        </p:pic>
        <p:pic>
          <p:nvPicPr>
            <p:cNvPr id="45" name="Imagen 44">
              <a:extLst>
                <a:ext uri="{FF2B5EF4-FFF2-40B4-BE49-F238E27FC236}">
                  <a16:creationId xmlns:a16="http://schemas.microsoft.com/office/drawing/2014/main" id="{A742BF71-98AA-63EB-B47C-3CCF0CC06B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037322" y="4285911"/>
              <a:ext cx="1027096" cy="1135173"/>
            </a:xfrm>
            <a:prstGeom prst="rect">
              <a:avLst/>
            </a:prstGeom>
          </p:spPr>
        </p:pic>
        <p:sp>
          <p:nvSpPr>
            <p:cNvPr id="46" name="Rectángulo 45">
              <a:extLst>
                <a:ext uri="{FF2B5EF4-FFF2-40B4-BE49-F238E27FC236}">
                  <a16:creationId xmlns:a16="http://schemas.microsoft.com/office/drawing/2014/main" id="{F15C2DD3-9632-84EC-73C1-8987952E87E6}"/>
                </a:ext>
              </a:extLst>
            </p:cNvPr>
            <p:cNvSpPr/>
            <p:nvPr/>
          </p:nvSpPr>
          <p:spPr>
            <a:xfrm>
              <a:off x="499621" y="1696453"/>
              <a:ext cx="9714766" cy="469492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47" name="Imagen 46">
              <a:extLst>
                <a:ext uri="{FF2B5EF4-FFF2-40B4-BE49-F238E27FC236}">
                  <a16:creationId xmlns:a16="http://schemas.microsoft.com/office/drawing/2014/main" id="{7F492AF9-F3C0-2A95-FEBC-22D5A8B51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3509133">
              <a:off x="3219618" y="4686360"/>
              <a:ext cx="1463029" cy="1221785"/>
            </a:xfrm>
            <a:prstGeom prst="rect">
              <a:avLst/>
            </a:prstGeom>
          </p:spPr>
        </p:pic>
        <p:pic>
          <p:nvPicPr>
            <p:cNvPr id="48" name="Imagen 47">
              <a:extLst>
                <a:ext uri="{FF2B5EF4-FFF2-40B4-BE49-F238E27FC236}">
                  <a16:creationId xmlns:a16="http://schemas.microsoft.com/office/drawing/2014/main" id="{AE7B0A6E-53CB-00BB-15DA-863AD2B7B9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3509133">
              <a:off x="8819356" y="4946938"/>
              <a:ext cx="1463029" cy="1221785"/>
            </a:xfrm>
            <a:prstGeom prst="rect">
              <a:avLst/>
            </a:prstGeom>
          </p:spPr>
        </p:pic>
        <p:grpSp>
          <p:nvGrpSpPr>
            <p:cNvPr id="49" name="Grupo 48">
              <a:extLst>
                <a:ext uri="{FF2B5EF4-FFF2-40B4-BE49-F238E27FC236}">
                  <a16:creationId xmlns:a16="http://schemas.microsoft.com/office/drawing/2014/main" id="{B1D4C2CF-9D39-EFAD-173B-FDB0ED6C3923}"/>
                </a:ext>
              </a:extLst>
            </p:cNvPr>
            <p:cNvGrpSpPr/>
            <p:nvPr/>
          </p:nvGrpSpPr>
          <p:grpSpPr>
            <a:xfrm>
              <a:off x="759979" y="1852730"/>
              <a:ext cx="8827887" cy="1115643"/>
              <a:chOff x="343964" y="1660810"/>
              <a:chExt cx="8827887" cy="1115643"/>
            </a:xfrm>
          </p:grpSpPr>
          <p:pic>
            <p:nvPicPr>
              <p:cNvPr id="55" name="Imagen 54">
                <a:extLst>
                  <a:ext uri="{FF2B5EF4-FFF2-40B4-BE49-F238E27FC236}">
                    <a16:creationId xmlns:a16="http://schemas.microsoft.com/office/drawing/2014/main" id="{80469DC7-B187-58AC-3733-48D47322CE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43964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56" name="Imagen 55">
                <a:extLst>
                  <a:ext uri="{FF2B5EF4-FFF2-40B4-BE49-F238E27FC236}">
                    <a16:creationId xmlns:a16="http://schemas.microsoft.com/office/drawing/2014/main" id="{7F44BC72-BD7D-3D8C-FFAC-1E1F488F34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18723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57" name="Imagen 56">
                <a:extLst>
                  <a:ext uri="{FF2B5EF4-FFF2-40B4-BE49-F238E27FC236}">
                    <a16:creationId xmlns:a16="http://schemas.microsoft.com/office/drawing/2014/main" id="{2536AB05-192C-9140-50A9-1896468BF0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893482" y="1663954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58" name="Imagen 57">
                <a:extLst>
                  <a:ext uri="{FF2B5EF4-FFF2-40B4-BE49-F238E27FC236}">
                    <a16:creationId xmlns:a16="http://schemas.microsoft.com/office/drawing/2014/main" id="{086A23EA-3483-4C8C-C4EA-65C2044A79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668241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59" name="Imagen 58">
                <a:extLst>
                  <a:ext uri="{FF2B5EF4-FFF2-40B4-BE49-F238E27FC236}">
                    <a16:creationId xmlns:a16="http://schemas.microsoft.com/office/drawing/2014/main" id="{20011DF5-A32E-DB03-8294-FC0A7BC5BE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443000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60" name="Imagen 59">
                <a:extLst>
                  <a:ext uri="{FF2B5EF4-FFF2-40B4-BE49-F238E27FC236}">
                    <a16:creationId xmlns:a16="http://schemas.microsoft.com/office/drawing/2014/main" id="{3BBEB68C-B871-BF52-B4DA-1030733624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217759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61" name="Imagen 60">
                <a:extLst>
                  <a:ext uri="{FF2B5EF4-FFF2-40B4-BE49-F238E27FC236}">
                    <a16:creationId xmlns:a16="http://schemas.microsoft.com/office/drawing/2014/main" id="{B6FA3021-895F-CF3B-B7E8-92FBCFD965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992518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62" name="Imagen 61">
                <a:extLst>
                  <a:ext uri="{FF2B5EF4-FFF2-40B4-BE49-F238E27FC236}">
                    <a16:creationId xmlns:a16="http://schemas.microsoft.com/office/drawing/2014/main" id="{9D5BB4CF-E9BC-6C95-CBF9-0489CB158E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771265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63" name="Imagen 62">
                <a:extLst>
                  <a:ext uri="{FF2B5EF4-FFF2-40B4-BE49-F238E27FC236}">
                    <a16:creationId xmlns:a16="http://schemas.microsoft.com/office/drawing/2014/main" id="{B7D72E44-F283-7E63-C57A-592D7D2AAD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527016" y="1696453"/>
                <a:ext cx="644835" cy="1080000"/>
              </a:xfrm>
              <a:prstGeom prst="rect">
                <a:avLst/>
              </a:prstGeom>
            </p:spPr>
          </p:pic>
        </p:grpSp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2C333393-7B4C-4A7C-8C04-13296A340297}"/>
                </a:ext>
              </a:extLst>
            </p:cNvPr>
            <p:cNvSpPr/>
            <p:nvPr/>
          </p:nvSpPr>
          <p:spPr>
            <a:xfrm>
              <a:off x="7474504" y="2554910"/>
              <a:ext cx="180000" cy="1800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" name="Elipse 50">
              <a:extLst>
                <a:ext uri="{FF2B5EF4-FFF2-40B4-BE49-F238E27FC236}">
                  <a16:creationId xmlns:a16="http://schemas.microsoft.com/office/drawing/2014/main" id="{187E5115-8CCE-B9E8-0E7B-0A0CD3F587A4}"/>
                </a:ext>
              </a:extLst>
            </p:cNvPr>
            <p:cNvSpPr/>
            <p:nvPr/>
          </p:nvSpPr>
          <p:spPr>
            <a:xfrm>
              <a:off x="7821139" y="2554910"/>
              <a:ext cx="180000" cy="1800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Elipse 51">
              <a:extLst>
                <a:ext uri="{FF2B5EF4-FFF2-40B4-BE49-F238E27FC236}">
                  <a16:creationId xmlns:a16="http://schemas.microsoft.com/office/drawing/2014/main" id="{2C4B33D4-E713-16D2-9D7F-13B6E6BB0780}"/>
                </a:ext>
              </a:extLst>
            </p:cNvPr>
            <p:cNvSpPr/>
            <p:nvPr/>
          </p:nvSpPr>
          <p:spPr>
            <a:xfrm>
              <a:off x="8175813" y="2574066"/>
              <a:ext cx="180000" cy="1800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3" name="CuadroTexto 52">
              <a:extLst>
                <a:ext uri="{FF2B5EF4-FFF2-40B4-BE49-F238E27FC236}">
                  <a16:creationId xmlns:a16="http://schemas.microsoft.com/office/drawing/2014/main" id="{351293AB-2EE5-0D4B-DE3A-708AB045EA43}"/>
                </a:ext>
              </a:extLst>
            </p:cNvPr>
            <p:cNvSpPr txBox="1"/>
            <p:nvPr/>
          </p:nvSpPr>
          <p:spPr>
            <a:xfrm rot="16200000">
              <a:off x="2371945" y="4622664"/>
              <a:ext cx="13324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400" dirty="0">
                  <a:latin typeface="Arial Rounded MT Bold" panose="020F0704030504030204" pitchFamily="34" charset="0"/>
                </a:rPr>
                <a:t>Botón 1</a:t>
              </a:r>
            </a:p>
          </p:txBody>
        </p:sp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7C1B6AEA-ED60-F53E-D0FF-954B98B57776}"/>
                </a:ext>
              </a:extLst>
            </p:cNvPr>
            <p:cNvSpPr txBox="1"/>
            <p:nvPr/>
          </p:nvSpPr>
          <p:spPr>
            <a:xfrm rot="16200000">
              <a:off x="7935667" y="4660789"/>
              <a:ext cx="13324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400" dirty="0">
                  <a:latin typeface="Arial Rounded MT Bold" panose="020F0704030504030204" pitchFamily="34" charset="0"/>
                </a:rPr>
                <a:t>Botón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1437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6420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2130E2-2FAA-50E0-08A6-1373DA754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2C0C78E-39D6-8610-28D9-14F419793F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45" t="20863" r="15555" b="12313"/>
          <a:stretch/>
        </p:blipFill>
        <p:spPr>
          <a:xfrm>
            <a:off x="1630837" y="914396"/>
            <a:ext cx="9292204" cy="554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99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A64B8D-8B34-7A03-842B-BB152AA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A0D14614-6F22-AF3C-1F0B-CA7D98DF7E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395"/>
          <a:stretch/>
        </p:blipFill>
        <p:spPr>
          <a:xfrm>
            <a:off x="1659118" y="1178268"/>
            <a:ext cx="9557536" cy="5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240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23158C-EE33-F8BC-61D5-A64F67F1F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91F26A07-60DF-FDA7-7FEE-2D6AF6AB60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9192"/>
          <a:stretch/>
        </p:blipFill>
        <p:spPr>
          <a:xfrm>
            <a:off x="975000" y="1715319"/>
            <a:ext cx="10242000" cy="464480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8B7D485-19B9-D3A9-F737-FD43D7EAF092}"/>
              </a:ext>
            </a:extLst>
          </p:cNvPr>
          <p:cNvSpPr/>
          <p:nvPr/>
        </p:nvSpPr>
        <p:spPr>
          <a:xfrm>
            <a:off x="2459573" y="41549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65387"/>
              <a:gd name="adj5" fmla="val 374305"/>
              <a:gd name="adj6" fmla="val 31925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2566720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F4EEB-36DA-0BB4-5B79-2B2AC5A6C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7F16EA42-439B-EA39-6624-4D43E743B2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271"/>
          <a:stretch/>
        </p:blipFill>
        <p:spPr>
          <a:xfrm>
            <a:off x="975000" y="1187333"/>
            <a:ext cx="10242000" cy="517881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984B387-70A1-F392-1DFA-820DCC3827A9}"/>
              </a:ext>
            </a:extLst>
          </p:cNvPr>
          <p:cNvSpPr/>
          <p:nvPr/>
        </p:nvSpPr>
        <p:spPr>
          <a:xfrm>
            <a:off x="2409711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91917"/>
              <a:gd name="adj6" fmla="val 33345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F3783C32-3707-624B-9AC5-3A0443EBBBF3}"/>
              </a:ext>
            </a:extLst>
          </p:cNvPr>
          <p:cNvSpPr/>
          <p:nvPr/>
        </p:nvSpPr>
        <p:spPr>
          <a:xfrm>
            <a:off x="7833340" y="396517"/>
            <a:ext cx="914400" cy="612648"/>
          </a:xfrm>
          <a:prstGeom prst="wedgeEllipseCallout">
            <a:avLst>
              <a:gd name="adj1" fmla="val -97238"/>
              <a:gd name="adj2" fmla="val 200575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 V</a:t>
            </a:r>
          </a:p>
        </p:txBody>
      </p:sp>
    </p:spTree>
    <p:extLst>
      <p:ext uri="{BB962C8B-B14F-4D97-AF65-F5344CB8AC3E}">
        <p14:creationId xmlns:p14="http://schemas.microsoft.com/office/powerpoint/2010/main" val="4702344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</TotalTime>
  <Words>650</Words>
  <Application>Microsoft Office PowerPoint</Application>
  <PresentationFormat>Panorámica</PresentationFormat>
  <Paragraphs>101</Paragraphs>
  <Slides>29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3" baseType="lpstr">
      <vt:lpstr>Arial</vt:lpstr>
      <vt:lpstr>Arial Rounded MT Bold</vt:lpstr>
      <vt:lpstr>Trebuchet MS</vt:lpstr>
      <vt:lpstr>Tema de Office</vt:lpstr>
      <vt:lpstr>PRÁCTICA 5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Paso 12</vt:lpstr>
      <vt:lpstr>Paso 13</vt:lpstr>
      <vt:lpstr>Paso 14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130</cp:revision>
  <dcterms:created xsi:type="dcterms:W3CDTF">2017-08-15T18:33:09Z</dcterms:created>
  <dcterms:modified xsi:type="dcterms:W3CDTF">2022-08-24T19:37:49Z</dcterms:modified>
</cp:coreProperties>
</file>